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  <p:sldId id="264" r:id="rId10"/>
    <p:sldId id="266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08"/>
    <p:restoredTop sz="94605"/>
  </p:normalViewPr>
  <p:slideViewPr>
    <p:cSldViewPr snapToGrid="0" snapToObjects="1">
      <p:cViewPr>
        <p:scale>
          <a:sx n="49" d="100"/>
          <a:sy n="49" d="100"/>
        </p:scale>
        <p:origin x="2216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A39B7D-9C43-2A47-8D0B-69A2A1F427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B1B6A38-4E66-DE41-B91A-55E3F237E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4FCC2E4-328E-C146-BFAC-41E7C495F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F69624-287A-0241-B0A4-EBAB5969E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7C0364C-EDBA-8A4E-B4E4-19DA20F33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0606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871329-3E84-1248-B6EC-589DFE064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7C96C17-33E9-5141-BDE2-F3416B099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26B636-E5BF-7148-8CA9-9A42C6CCD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6483C08-34D9-6243-B18D-B0103185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709258-004D-5647-86F6-730AE17D5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3230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E798EA9-1473-7444-BEF4-54E0A2F2F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38E96E7-EBF4-8346-8C91-DD61F3914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DA4BEF-EFA1-4843-89C4-A161BC8D4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EB70ACF-B689-6245-B238-EC366E94F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68BA068-A822-434A-B91E-B8F522092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3132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731D55-FF46-7B4F-A1E7-040A45BF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75AD5B2-6AE6-7D48-A8CD-5441E1095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2BDBE03-EF5C-0343-9F3A-58FBCEC6E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488FA2-3459-E245-BE2A-74130711C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232699C-21D0-C94C-B7C1-34F1930C3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3794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D667B-44F6-3945-B7B0-BF64C5B58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B16B04D-598F-A044-80B8-B725537E6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B95CF02-AC47-044A-8088-B86DFFB94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BB8A5B-283D-E847-9DE2-11A026639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6339274-871B-4044-909F-1303ED9D4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596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417253-212C-9649-A987-82B6F0993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F49143-E5DF-ED40-A410-7C677DA254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FFFAAAA-B088-8944-AE66-75280A304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91ED674-B0E6-494D-8C90-D3C4DBBAF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5B5F17B-B968-9041-B84F-AD26F6492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14C830F-4B03-924C-82CC-8F7B8757A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902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581764-60E0-5D48-A9B7-8353E90A0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B49113D-FED4-8949-ADFF-724A28BDE5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ADEC930-4D0B-8945-8624-4CF607F526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9A7562A-CD30-DE4D-9476-4FEAB537A4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7680DBA-339F-2944-A8AB-AD6CDA7819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9039842-75CE-2F40-9F90-1BED69FCD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CE098FC-2C8E-754A-A036-C75915193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4CDDB3A-684F-BC43-BF60-EF7A87893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5846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24C6D9-0B02-E743-BB51-3B7DFD00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02309F-4186-EA40-A2B6-2FCE82A8B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4FF0064-CAAA-AD43-97FB-6F9C5885D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D1555EA-AAD9-1740-8A4B-61BB3EBC8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347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3400D54-3D88-B149-96B7-2E2BAB3DE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B8A4AF7-BBC6-774F-8869-A72D0FB70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9E0EB1C-F00F-7545-BFB9-DFA8B5341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9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DAD733-A098-5F43-8AAA-33F87BAB5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2BFA690-7E92-524D-8373-4DF355438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DD7DE8-D0C3-4A43-98EC-6B32E4A50D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88952CA-9138-224E-98AF-4A101127A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1E66E96-3FC7-FA4E-80CD-DB1604FBF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F03AAB6-F19A-9949-A451-21CC4E24B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4262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2441BF-E30A-194D-87A3-7527D0784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EBCC950-7426-B845-BEB3-60437CD3C2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CA58F3-4A4B-8F48-9FB5-CE42C1F3FB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025BEA7-9733-C24C-BBBD-3ADF644A9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2048CD-79CC-684A-B85E-B06F6B77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D4E2515-F1CF-1241-9431-F1539D86B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7518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27E76BF-9DBB-8442-82D4-2675C95E1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E49A8DC-2DCB-E24A-8787-7398273D6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132394-47D6-9E46-8D23-71260B5899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C9A54B-9CAF-E842-BAE9-B8E47F583B4E}" type="datetimeFigureOut">
              <a:rPr kumimoji="1" lang="ja-JP" altLang="en-US" smtClean="0"/>
              <a:t>2021/7/18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BF3ABB-05D6-0547-BEF1-2F5D5FC4C6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1767D7-467D-A041-BDC0-EF3E4D9CB1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1878D-E5EB-354B-8E3E-7D16762C8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262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図 4" descr="屋内, テーブル, 座る, キッチン が含まれている画像&#10;&#10;自動的に生成された説明">
            <a:extLst>
              <a:ext uri="{FF2B5EF4-FFF2-40B4-BE49-F238E27FC236}">
                <a16:creationId xmlns:a16="http://schemas.microsoft.com/office/drawing/2014/main" id="{E5BDC15C-3BBC-494E-A244-7188330E55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4252" b="147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C6C2584F-EA7B-4849-89B9-847F0A9FC8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星乃屋</a:t>
            </a:r>
            <a:r>
              <a:rPr kumimoji="1" lang="en-US" altLang="ja-JP" dirty="0">
                <a:solidFill>
                  <a:srgbClr val="FFFFFF"/>
                </a:solidFill>
              </a:rPr>
              <a:t> </a:t>
            </a:r>
            <a:r>
              <a:rPr kumimoji="1" lang="ja-JP" altLang="en-US">
                <a:solidFill>
                  <a:srgbClr val="FFFFFF"/>
                </a:solidFill>
              </a:rPr>
              <a:t>表町店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E83CEC4-39B1-724F-8D55-8C213BDE7B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7124"/>
            <a:ext cx="9144000" cy="1576234"/>
          </a:xfrm>
        </p:spPr>
        <p:txBody>
          <a:bodyPr>
            <a:normAutofit/>
          </a:bodyPr>
          <a:lstStyle/>
          <a:p>
            <a:r>
              <a:rPr lang="ja-JP" altLang="en-US"/>
              <a:t>昭和</a:t>
            </a:r>
            <a:r>
              <a:rPr lang="en-US" altLang="ja-JP" dirty="0"/>
              <a:t>25</a:t>
            </a:r>
            <a:r>
              <a:rPr lang="ja-JP" altLang="en-US"/>
              <a:t>年創業で</a:t>
            </a:r>
            <a:r>
              <a:rPr lang="en-US" altLang="ja-JP" dirty="0"/>
              <a:t>70</a:t>
            </a:r>
            <a:r>
              <a:rPr lang="ja-JP" altLang="en-US"/>
              <a:t>年以上続く老舗やきとり星乃家の</a:t>
            </a:r>
            <a:r>
              <a:rPr lang="en-US" altLang="ja-JP" dirty="0"/>
              <a:t>2</a:t>
            </a:r>
            <a:r>
              <a:rPr lang="ja-JP" altLang="en-US"/>
              <a:t>号店が</a:t>
            </a:r>
            <a:br>
              <a:rPr lang="ja-JP" altLang="en-US"/>
            </a:br>
            <a:r>
              <a:rPr lang="en-US" altLang="ja-JP" dirty="0"/>
              <a:t>2020</a:t>
            </a:r>
            <a:r>
              <a:rPr lang="ja-JP" altLang="en-US"/>
              <a:t>年</a:t>
            </a:r>
            <a:r>
              <a:rPr lang="en-US" altLang="ja-JP" dirty="0"/>
              <a:t>12</a:t>
            </a:r>
            <a:r>
              <a:rPr lang="ja-JP" altLang="en-US"/>
              <a:t>月に表町にオープン。</a:t>
            </a:r>
            <a:br>
              <a:rPr lang="ja-JP" altLang="en-US"/>
            </a:br>
            <a:r>
              <a:rPr lang="ja-JP" altLang="en-US"/>
              <a:t>名物かわの串焼きや若鳥バター焼きは絶品。</a:t>
            </a:r>
            <a:br>
              <a:rPr lang="ja-JP" altLang="en-US"/>
            </a:br>
            <a:r>
              <a:rPr lang="ja-JP" altLang="en-US"/>
              <a:t>丹精込めて焼き上げます。</a:t>
            </a:r>
            <a:endParaRPr kumimoji="1" lang="ja-JP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838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0CC128-2AF0-FB47-804A-0918C3AC0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BADE0B-294B-BC4D-AB3A-60746E885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6035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7C28C10-F1B7-4A43-9152-4A57F83FC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326" y="39615"/>
            <a:ext cx="4368602" cy="815917"/>
          </a:xfrm>
        </p:spPr>
        <p:txBody>
          <a:bodyPr anchor="b">
            <a:normAutofit fontScale="90000"/>
          </a:bodyPr>
          <a:lstStyle/>
          <a:p>
            <a:r>
              <a:rPr kumimoji="1" lang="ja-JP" altLang="en-US" sz="5400">
                <a:latin typeface="MS PGothic" panose="020B0600070205080204" pitchFamily="34" charset="-128"/>
                <a:ea typeface="MS PGothic" panose="020B0600070205080204" pitchFamily="34" charset="-128"/>
              </a:rPr>
              <a:t>串焼き</a:t>
            </a:r>
          </a:p>
        </p:txBody>
      </p:sp>
      <p:sp>
        <p:nvSpPr>
          <p:cNvPr id="3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コンテンツ プレースホルダー 4" descr="食品, ケーキ, 作品, 座る が含まれている画像&#10;&#10;自動的に生成された説明">
            <a:extLst>
              <a:ext uri="{FF2B5EF4-FFF2-40B4-BE49-F238E27FC236}">
                <a16:creationId xmlns:a16="http://schemas.microsoft.com/office/drawing/2014/main" id="{CD19F062-6D0C-F54F-879A-10618EB62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153" r="1" b="1252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48F030FD-9EB5-9E4B-9CF5-3ACF62E1789D}"/>
              </a:ext>
            </a:extLst>
          </p:cNvPr>
          <p:cNvSpPr/>
          <p:nvPr/>
        </p:nvSpPr>
        <p:spPr>
          <a:xfrm>
            <a:off x="227114" y="855532"/>
            <a:ext cx="4998029" cy="58640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D15714DC-3F64-1E40-9884-70174BA23F86}"/>
              </a:ext>
            </a:extLst>
          </p:cNvPr>
          <p:cNvCxnSpPr>
            <a:cxnSpLocks/>
          </p:cNvCxnSpPr>
          <p:nvPr/>
        </p:nvCxnSpPr>
        <p:spPr>
          <a:xfrm>
            <a:off x="365030" y="884104"/>
            <a:ext cx="4384984" cy="0"/>
          </a:xfrm>
          <a:prstGeom prst="line">
            <a:avLst/>
          </a:prstGeom>
          <a:ln w="285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F1BD1066-5F8F-F64D-BD36-7B038E0AC1E9}"/>
              </a:ext>
            </a:extLst>
          </p:cNvPr>
          <p:cNvSpPr txBox="1"/>
          <p:nvPr/>
        </p:nvSpPr>
        <p:spPr>
          <a:xfrm>
            <a:off x="471905" y="1464937"/>
            <a:ext cx="206135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kumimoji="1" lang="ja-JP" altLang="en-US" sz="2800" b="1"/>
              <a:t>名物かわ</a:t>
            </a:r>
            <a:endParaRPr kumimoji="1" lang="en-US" altLang="ja-JP" sz="2800" b="1" dirty="0"/>
          </a:p>
          <a:p>
            <a:pPr>
              <a:spcBef>
                <a:spcPts val="1200"/>
              </a:spcBef>
            </a:pPr>
            <a:r>
              <a:rPr lang="ja-JP" altLang="en-US" sz="2800"/>
              <a:t>かしわ</a:t>
            </a:r>
            <a:endParaRPr lang="en-US" altLang="ja-JP" sz="2800" dirty="0"/>
          </a:p>
          <a:p>
            <a:pPr>
              <a:spcBef>
                <a:spcPts val="1200"/>
              </a:spcBef>
            </a:pPr>
            <a:r>
              <a:rPr lang="ja-JP" altLang="en-US" sz="2800"/>
              <a:t>きも</a:t>
            </a:r>
            <a:endParaRPr lang="en-US" altLang="ja-JP" sz="2800" dirty="0"/>
          </a:p>
          <a:p>
            <a:pPr>
              <a:spcBef>
                <a:spcPts val="1200"/>
              </a:spcBef>
            </a:pPr>
            <a:r>
              <a:rPr lang="ja-JP" altLang="en-US" sz="2800"/>
              <a:t>ずり</a:t>
            </a:r>
            <a:endParaRPr lang="en-US" altLang="ja-JP" sz="2800" dirty="0"/>
          </a:p>
          <a:p>
            <a:pPr>
              <a:spcBef>
                <a:spcPts val="1200"/>
              </a:spcBef>
            </a:pPr>
            <a:r>
              <a:rPr lang="ja-JP" altLang="en-US" sz="2800"/>
              <a:t>ささみ</a:t>
            </a:r>
            <a:endParaRPr lang="en-US" altLang="ja-JP" sz="2800" dirty="0"/>
          </a:p>
          <a:p>
            <a:pPr>
              <a:spcBef>
                <a:spcPts val="1200"/>
              </a:spcBef>
            </a:pPr>
            <a:r>
              <a:rPr lang="ja-JP" altLang="en-US" sz="2800"/>
              <a:t>つくね</a:t>
            </a:r>
            <a:endParaRPr lang="en-US" altLang="ja-JP" sz="2800" dirty="0"/>
          </a:p>
          <a:p>
            <a:pPr>
              <a:spcBef>
                <a:spcPts val="1200"/>
              </a:spcBef>
            </a:pPr>
            <a:r>
              <a:rPr lang="ja-JP" altLang="en-US" sz="2800"/>
              <a:t>せせり</a:t>
            </a:r>
            <a:endParaRPr lang="en-US" altLang="ja-JP" sz="2800" dirty="0"/>
          </a:p>
          <a:p>
            <a:pPr>
              <a:spcBef>
                <a:spcPts val="1200"/>
              </a:spcBef>
            </a:pPr>
            <a:r>
              <a:rPr lang="ja-JP" altLang="en-US" sz="2800"/>
              <a:t>ごぼう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2BF743E1-2F68-5148-A42C-4C3AABBA9D28}"/>
              </a:ext>
            </a:extLst>
          </p:cNvPr>
          <p:cNvSpPr txBox="1"/>
          <p:nvPr/>
        </p:nvSpPr>
        <p:spPr>
          <a:xfrm>
            <a:off x="2619817" y="1464937"/>
            <a:ext cx="245745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ja-JP" altLang="en-US" sz="2800"/>
              <a:t>こころ</a:t>
            </a:r>
            <a:endParaRPr lang="en-US" altLang="ja-JP" sz="2800" dirty="0"/>
          </a:p>
          <a:p>
            <a:pPr>
              <a:spcBef>
                <a:spcPts val="1200"/>
              </a:spcBef>
            </a:pPr>
            <a:r>
              <a:rPr lang="ja-JP" altLang="en-US" sz="2800"/>
              <a:t>白ねぎ</a:t>
            </a:r>
            <a:endParaRPr lang="en-US" altLang="ja-JP" sz="2800" dirty="0"/>
          </a:p>
          <a:p>
            <a:pPr>
              <a:spcBef>
                <a:spcPts val="1200"/>
              </a:spcBef>
            </a:pPr>
            <a:r>
              <a:rPr lang="ja-JP" altLang="en-US" sz="2800"/>
              <a:t>しいたけ</a:t>
            </a:r>
            <a:endParaRPr lang="en-US" altLang="ja-JP" sz="2800" dirty="0"/>
          </a:p>
        </p:txBody>
      </p:sp>
      <p:sp>
        <p:nvSpPr>
          <p:cNvPr id="32" name="タイトル 1">
            <a:extLst>
              <a:ext uri="{FF2B5EF4-FFF2-40B4-BE49-F238E27FC236}">
                <a16:creationId xmlns:a16="http://schemas.microsoft.com/office/drawing/2014/main" id="{ACF01210-39A6-9747-B872-7B0CB039E206}"/>
              </a:ext>
            </a:extLst>
          </p:cNvPr>
          <p:cNvSpPr txBox="1">
            <a:spLocks/>
          </p:cNvSpPr>
          <p:nvPr/>
        </p:nvSpPr>
        <p:spPr>
          <a:xfrm>
            <a:off x="8636000" y="5655733"/>
            <a:ext cx="3525731" cy="1202257"/>
          </a:xfrm>
          <a:prstGeom prst="rect">
            <a:avLst/>
          </a:prstGeom>
          <a:solidFill>
            <a:schemeClr val="tx1">
              <a:alpha val="40346"/>
            </a:scheme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4000" b="1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〜</a:t>
            </a:r>
            <a:r>
              <a:rPr lang="ja-JP" altLang="en-US" sz="4000" b="1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名物かわ</a:t>
            </a:r>
            <a:r>
              <a:rPr lang="en-US" altLang="ja-JP" sz="4000" b="1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〜</a:t>
            </a:r>
            <a:endParaRPr lang="ja-JP" altLang="en-US" sz="4000" b="1">
              <a:solidFill>
                <a:schemeClr val="bg1"/>
              </a:solidFill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F5CFBA47-0694-D242-9A94-6002DBC18A2B}"/>
              </a:ext>
            </a:extLst>
          </p:cNvPr>
          <p:cNvCxnSpPr/>
          <p:nvPr/>
        </p:nvCxnSpPr>
        <p:spPr>
          <a:xfrm>
            <a:off x="491152" y="1936558"/>
            <a:ext cx="1548725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442A6818-4986-F946-8DE9-FF4AF311D172}"/>
              </a:ext>
            </a:extLst>
          </p:cNvPr>
          <p:cNvCxnSpPr/>
          <p:nvPr/>
        </p:nvCxnSpPr>
        <p:spPr>
          <a:xfrm>
            <a:off x="491152" y="2531576"/>
            <a:ext cx="1548725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CD6554EB-B4A0-8C4B-9AC2-4D9A44E356D8}"/>
              </a:ext>
            </a:extLst>
          </p:cNvPr>
          <p:cNvCxnSpPr/>
          <p:nvPr/>
        </p:nvCxnSpPr>
        <p:spPr>
          <a:xfrm>
            <a:off x="471905" y="3102290"/>
            <a:ext cx="1548725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3BFA1964-032C-0A46-BAB7-3F8A6C4AD08F}"/>
              </a:ext>
            </a:extLst>
          </p:cNvPr>
          <p:cNvCxnSpPr/>
          <p:nvPr/>
        </p:nvCxnSpPr>
        <p:spPr>
          <a:xfrm>
            <a:off x="491152" y="3698035"/>
            <a:ext cx="1548725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F7A740A1-E67B-2D47-A28A-2EE5FC7ACB4A}"/>
              </a:ext>
            </a:extLst>
          </p:cNvPr>
          <p:cNvCxnSpPr/>
          <p:nvPr/>
        </p:nvCxnSpPr>
        <p:spPr>
          <a:xfrm>
            <a:off x="471905" y="4263394"/>
            <a:ext cx="1548725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77D13F1D-EC76-7747-98C4-F30522B6ABEF}"/>
              </a:ext>
            </a:extLst>
          </p:cNvPr>
          <p:cNvCxnSpPr/>
          <p:nvPr/>
        </p:nvCxnSpPr>
        <p:spPr>
          <a:xfrm>
            <a:off x="491152" y="4859139"/>
            <a:ext cx="1548725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17227CCC-5D2F-184B-8B09-1854346C6305}"/>
              </a:ext>
            </a:extLst>
          </p:cNvPr>
          <p:cNvCxnSpPr/>
          <p:nvPr/>
        </p:nvCxnSpPr>
        <p:spPr>
          <a:xfrm>
            <a:off x="491152" y="5399467"/>
            <a:ext cx="1548725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F8E70E7D-C2FC-4643-A170-64809941F2D4}"/>
              </a:ext>
            </a:extLst>
          </p:cNvPr>
          <p:cNvCxnSpPr/>
          <p:nvPr/>
        </p:nvCxnSpPr>
        <p:spPr>
          <a:xfrm>
            <a:off x="491152" y="6036216"/>
            <a:ext cx="1548725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8D5326C4-992B-8341-ACB1-D544A6222B99}"/>
              </a:ext>
            </a:extLst>
          </p:cNvPr>
          <p:cNvCxnSpPr/>
          <p:nvPr/>
        </p:nvCxnSpPr>
        <p:spPr>
          <a:xfrm>
            <a:off x="2619817" y="1936558"/>
            <a:ext cx="1548725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31A38F85-FE4A-1645-8C3A-EB55C480FC7A}"/>
              </a:ext>
            </a:extLst>
          </p:cNvPr>
          <p:cNvCxnSpPr/>
          <p:nvPr/>
        </p:nvCxnSpPr>
        <p:spPr>
          <a:xfrm>
            <a:off x="2619817" y="2531576"/>
            <a:ext cx="1548725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DC139311-BC5A-5D42-8D3A-B63BC66E82B8}"/>
              </a:ext>
            </a:extLst>
          </p:cNvPr>
          <p:cNvCxnSpPr/>
          <p:nvPr/>
        </p:nvCxnSpPr>
        <p:spPr>
          <a:xfrm>
            <a:off x="2619817" y="3102290"/>
            <a:ext cx="1548725" cy="0"/>
          </a:xfrm>
          <a:prstGeom prst="line">
            <a:avLst/>
          </a:prstGeom>
          <a:ln w="31750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5083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コンテンツ プレースホルダー 4" descr="木製テーブルの上にあるサラダ&#10;&#10;自動的に生成された説明">
            <a:extLst>
              <a:ext uri="{FF2B5EF4-FFF2-40B4-BE49-F238E27FC236}">
                <a16:creationId xmlns:a16="http://schemas.microsoft.com/office/drawing/2014/main" id="{61C87A56-1DFD-B14B-ABAE-0D256CB25A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98" t="103" b="8988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969CF8B1-C8AD-6F41-B9C0-BEE3DA1BBAA0}"/>
              </a:ext>
            </a:extLst>
          </p:cNvPr>
          <p:cNvSpPr/>
          <p:nvPr/>
        </p:nvSpPr>
        <p:spPr>
          <a:xfrm>
            <a:off x="7738872" y="346165"/>
            <a:ext cx="4136136" cy="6165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タイトル 1">
            <a:extLst>
              <a:ext uri="{FF2B5EF4-FFF2-40B4-BE49-F238E27FC236}">
                <a16:creationId xmlns:a16="http://schemas.microsoft.com/office/drawing/2014/main" id="{D3E46A4D-C1F4-9449-9010-369E6F6BBBA6}"/>
              </a:ext>
            </a:extLst>
          </p:cNvPr>
          <p:cNvSpPr txBox="1">
            <a:spLocks/>
          </p:cNvSpPr>
          <p:nvPr/>
        </p:nvSpPr>
        <p:spPr>
          <a:xfrm>
            <a:off x="7419703" y="957473"/>
            <a:ext cx="4750328" cy="81591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5400">
                <a:latin typeface="MS PGothic" panose="020B0600070205080204" pitchFamily="34" charset="-128"/>
                <a:ea typeface="MS PGothic" panose="020B0600070205080204" pitchFamily="34" charset="-128"/>
              </a:rPr>
              <a:t>表町店オリジナルメニュー</a:t>
            </a:r>
          </a:p>
        </p:txBody>
      </p: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3515B60E-DB89-AC40-8FED-02D85B4139D5}"/>
              </a:ext>
            </a:extLst>
          </p:cNvPr>
          <p:cNvCxnSpPr>
            <a:cxnSpLocks/>
          </p:cNvCxnSpPr>
          <p:nvPr/>
        </p:nvCxnSpPr>
        <p:spPr>
          <a:xfrm>
            <a:off x="7418969" y="1772377"/>
            <a:ext cx="4672684" cy="0"/>
          </a:xfrm>
          <a:prstGeom prst="line">
            <a:avLst/>
          </a:prstGeom>
          <a:ln w="285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0A7A69C9-7BD4-A049-B230-F1AF347550C6}"/>
              </a:ext>
            </a:extLst>
          </p:cNvPr>
          <p:cNvSpPr txBox="1"/>
          <p:nvPr/>
        </p:nvSpPr>
        <p:spPr>
          <a:xfrm>
            <a:off x="7915943" y="2064546"/>
            <a:ext cx="3959065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ja-JP" altLang="en-US" sz="2800"/>
              <a:t>野菜サラダ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枝豆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ポテトサラダ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宮崎産赤鶏のたたき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つけもの盛り合わせ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味噌汁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1265077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コンテンツ プレースホルダー 4" descr="食品, ケーキ, 作品, 座る が含まれている画像&#10;&#10;自動的に生成された説明">
            <a:extLst>
              <a:ext uri="{FF2B5EF4-FFF2-40B4-BE49-F238E27FC236}">
                <a16:creationId xmlns:a16="http://schemas.microsoft.com/office/drawing/2014/main" id="{EE8BBEA7-1EEE-DC41-B93C-013F176AE5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2" t="28754" r="9736" b="28671"/>
          <a:stretch/>
        </p:blipFill>
        <p:spPr>
          <a:xfrm>
            <a:off x="4441370" y="10"/>
            <a:ext cx="775062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23890EFC-D92E-9748-A0CA-E3B8BEAF04A3}"/>
              </a:ext>
            </a:extLst>
          </p:cNvPr>
          <p:cNvSpPr/>
          <p:nvPr/>
        </p:nvSpPr>
        <p:spPr>
          <a:xfrm>
            <a:off x="106336" y="330910"/>
            <a:ext cx="3735978" cy="6165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タイトル 1">
            <a:extLst>
              <a:ext uri="{FF2B5EF4-FFF2-40B4-BE49-F238E27FC236}">
                <a16:creationId xmlns:a16="http://schemas.microsoft.com/office/drawing/2014/main" id="{126B22E3-4E79-CD45-B16C-E7D28CFA3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096" y="983599"/>
            <a:ext cx="4368602" cy="815917"/>
          </a:xfrm>
        </p:spPr>
        <p:txBody>
          <a:bodyPr anchor="b">
            <a:normAutofit fontScale="90000"/>
          </a:bodyPr>
          <a:lstStyle/>
          <a:p>
            <a:r>
              <a:rPr kumimoji="1" lang="ja-JP" altLang="en-US" sz="5400">
                <a:latin typeface="MS PGothic" panose="020B0600070205080204" pitchFamily="34" charset="-128"/>
                <a:ea typeface="MS PGothic" panose="020B0600070205080204" pitchFamily="34" charset="-128"/>
              </a:rPr>
              <a:t>串焼き</a:t>
            </a:r>
          </a:p>
        </p:txBody>
      </p: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827A8F61-A4CE-824A-AD1D-E2B8C15DED03}"/>
              </a:ext>
            </a:extLst>
          </p:cNvPr>
          <p:cNvCxnSpPr>
            <a:cxnSpLocks/>
          </p:cNvCxnSpPr>
          <p:nvPr/>
        </p:nvCxnSpPr>
        <p:spPr>
          <a:xfrm>
            <a:off x="182148" y="1798503"/>
            <a:ext cx="3788961" cy="1013"/>
          </a:xfrm>
          <a:prstGeom prst="line">
            <a:avLst/>
          </a:prstGeom>
          <a:ln w="285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35DB02CF-F96D-8F4C-8431-98A0359173FB}"/>
              </a:ext>
            </a:extLst>
          </p:cNvPr>
          <p:cNvSpPr txBox="1"/>
          <p:nvPr/>
        </p:nvSpPr>
        <p:spPr>
          <a:xfrm>
            <a:off x="482330" y="2286724"/>
            <a:ext cx="2193774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kumimoji="1" lang="ja-JP" altLang="en-US" sz="2800"/>
              <a:t>名物かわ</a:t>
            </a:r>
            <a:endParaRPr kumimoji="1"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かしわ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kumimoji="1" lang="ja-JP" altLang="en-US" sz="2800"/>
              <a:t>きも</a:t>
            </a:r>
            <a:endParaRPr kumimoji="1"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ずり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kumimoji="1" lang="ja-JP" altLang="en-US" sz="2800"/>
              <a:t>ささみ</a:t>
            </a:r>
            <a:endParaRPr kumimoji="1"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つくね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kumimoji="1" lang="ja-JP" altLang="en-US" sz="2800"/>
              <a:t>せせり</a:t>
            </a:r>
            <a:endParaRPr kumimoji="1" lang="en-US" altLang="ja-JP" sz="28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F12A4A2E-DDBE-7D4B-9DEA-F4E316DA8852}"/>
              </a:ext>
            </a:extLst>
          </p:cNvPr>
          <p:cNvSpPr txBox="1"/>
          <p:nvPr/>
        </p:nvSpPr>
        <p:spPr>
          <a:xfrm>
            <a:off x="2210392" y="2295449"/>
            <a:ext cx="2193774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ja-JP" altLang="en-US" sz="2800"/>
              <a:t>ごぼう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kumimoji="1" lang="ja-JP" altLang="en-US" sz="2800"/>
              <a:t>こころ</a:t>
            </a:r>
            <a:endParaRPr kumimoji="1"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白ねぎ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しいたけ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4293302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4E4D846-3AFC-4F86-8C35-24B0542A2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コンテンツ プレースホルダー 4" descr="テーブルの上にあるサラダ&#10;&#10;自動的に生成された説明">
            <a:extLst>
              <a:ext uri="{FF2B5EF4-FFF2-40B4-BE49-F238E27FC236}">
                <a16:creationId xmlns:a16="http://schemas.microsoft.com/office/drawing/2014/main" id="{41382DDA-7258-B144-A766-8ED5E3B83A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73" t="6758" r="7957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84781B9-12CB-45C3-907A-9ED93FF72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35000">
                <a:schemeClr val="bg1">
                  <a:alpha val="76000"/>
                </a:schemeClr>
              </a:gs>
              <a:gs pos="19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92B03CD-6EBA-B141-BE0B-81083CE79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0470" y="612647"/>
            <a:ext cx="3438144" cy="1124712"/>
          </a:xfrm>
        </p:spPr>
        <p:txBody>
          <a:bodyPr anchor="b">
            <a:normAutofit/>
          </a:bodyPr>
          <a:lstStyle/>
          <a:p>
            <a:endParaRPr kumimoji="1" lang="ja-JP" altLang="en-US" sz="280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2197BFE-3676-483B-9043-110772375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0470" y="2718054"/>
            <a:ext cx="3438906" cy="3207258"/>
          </a:xfrm>
        </p:spPr>
        <p:txBody>
          <a:bodyPr anchor="t">
            <a:normAutofit/>
          </a:bodyPr>
          <a:lstStyle/>
          <a:p>
            <a:endParaRPr lang="en-US" sz="170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E55300DA-2E22-644F-B6F2-58D0C4BCC70A}"/>
              </a:ext>
            </a:extLst>
          </p:cNvPr>
          <p:cNvSpPr/>
          <p:nvPr/>
        </p:nvSpPr>
        <p:spPr>
          <a:xfrm>
            <a:off x="8194373" y="346165"/>
            <a:ext cx="3735978" cy="6165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C992A923-6EB7-2945-8120-58CAF71DC0A7}"/>
              </a:ext>
            </a:extLst>
          </p:cNvPr>
          <p:cNvSpPr txBox="1">
            <a:spLocks/>
          </p:cNvSpPr>
          <p:nvPr/>
        </p:nvSpPr>
        <p:spPr>
          <a:xfrm>
            <a:off x="7749177" y="434958"/>
            <a:ext cx="4368602" cy="81591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5400">
                <a:latin typeface="MS PGothic" panose="020B0600070205080204" pitchFamily="34" charset="-128"/>
                <a:ea typeface="MS PGothic" panose="020B0600070205080204" pitchFamily="34" charset="-128"/>
              </a:rPr>
              <a:t>酢の物</a:t>
            </a: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23DDE2FA-8C67-374E-934B-E701014AAAEA}"/>
              </a:ext>
            </a:extLst>
          </p:cNvPr>
          <p:cNvCxnSpPr>
            <a:cxnSpLocks/>
          </p:cNvCxnSpPr>
          <p:nvPr/>
        </p:nvCxnSpPr>
        <p:spPr>
          <a:xfrm>
            <a:off x="7680229" y="1249862"/>
            <a:ext cx="3788961" cy="1013"/>
          </a:xfrm>
          <a:prstGeom prst="line">
            <a:avLst/>
          </a:prstGeom>
          <a:ln w="285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5FBC523-A8ED-8D4F-AE61-B759CB73C281}"/>
              </a:ext>
            </a:extLst>
          </p:cNvPr>
          <p:cNvSpPr txBox="1"/>
          <p:nvPr/>
        </p:nvSpPr>
        <p:spPr>
          <a:xfrm>
            <a:off x="8345710" y="1682929"/>
            <a:ext cx="312348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ja-JP" altLang="en-US" sz="2800"/>
              <a:t>とり酢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kumimoji="1" lang="ja-JP" altLang="en-US" sz="2800"/>
              <a:t>せせりぽん酢</a:t>
            </a:r>
            <a:endParaRPr kumimoji="1" lang="en-US" altLang="ja-JP" sz="2800" dirty="0"/>
          </a:p>
          <a:p>
            <a:pPr>
              <a:spcBef>
                <a:spcPts val="600"/>
              </a:spcBef>
            </a:pPr>
            <a:r>
              <a:rPr kumimoji="1" lang="ja-JP" altLang="en-US" sz="2800"/>
              <a:t>シャコ酢</a:t>
            </a:r>
            <a:endParaRPr kumimoji="1" lang="en-US" altLang="ja-JP" sz="2800" dirty="0"/>
          </a:p>
        </p:txBody>
      </p:sp>
      <p:sp>
        <p:nvSpPr>
          <p:cNvPr id="22" name="タイトル 1">
            <a:extLst>
              <a:ext uri="{FF2B5EF4-FFF2-40B4-BE49-F238E27FC236}">
                <a16:creationId xmlns:a16="http://schemas.microsoft.com/office/drawing/2014/main" id="{0D3879F5-B995-6544-AB86-B22B77870D25}"/>
              </a:ext>
            </a:extLst>
          </p:cNvPr>
          <p:cNvSpPr txBox="1">
            <a:spLocks/>
          </p:cNvSpPr>
          <p:nvPr/>
        </p:nvSpPr>
        <p:spPr>
          <a:xfrm>
            <a:off x="7818125" y="3638327"/>
            <a:ext cx="4368602" cy="81591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5400">
                <a:latin typeface="MS PGothic" panose="020B0600070205080204" pitchFamily="34" charset="-128"/>
                <a:ea typeface="MS PGothic" panose="020B0600070205080204" pitchFamily="34" charset="-128"/>
              </a:rPr>
              <a:t>御飯もの</a:t>
            </a:r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AFCD36A0-00F6-D147-AE63-C085887572DE}"/>
              </a:ext>
            </a:extLst>
          </p:cNvPr>
          <p:cNvCxnSpPr>
            <a:cxnSpLocks/>
          </p:cNvCxnSpPr>
          <p:nvPr/>
        </p:nvCxnSpPr>
        <p:spPr>
          <a:xfrm>
            <a:off x="7749177" y="4453231"/>
            <a:ext cx="3788961" cy="1013"/>
          </a:xfrm>
          <a:prstGeom prst="line">
            <a:avLst/>
          </a:prstGeom>
          <a:ln w="285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2B7702A-D434-B747-A260-F95F3630721E}"/>
              </a:ext>
            </a:extLst>
          </p:cNvPr>
          <p:cNvSpPr txBox="1"/>
          <p:nvPr/>
        </p:nvSpPr>
        <p:spPr>
          <a:xfrm>
            <a:off x="8370470" y="4658982"/>
            <a:ext cx="3123480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ja-JP" altLang="en-US" sz="2800"/>
              <a:t>お茶漬け（のり）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お茶漬け（鮭）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お茶漬け（梅）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白ごはん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61433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コンテンツ プレースホルダー 10" descr="皿の上の食べ物&#10;&#10;自動的に生成された説明">
            <a:extLst>
              <a:ext uri="{FF2B5EF4-FFF2-40B4-BE49-F238E27FC236}">
                <a16:creationId xmlns:a16="http://schemas.microsoft.com/office/drawing/2014/main" id="{B016D493-E3F3-FC40-95AA-C947AB0A2C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2" t="1225" r="13119"/>
          <a:stretch/>
        </p:blipFill>
        <p:spPr>
          <a:xfrm>
            <a:off x="3549614" y="10"/>
            <a:ext cx="8668512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7460333-0499-894D-AC8E-92FF2BD2E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endParaRPr kumimoji="1" lang="ja-JP" altLang="en-US" sz="28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AA642EEE-F3EC-485D-B76F-C0C6B8E65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endParaRPr lang="en-US" sz="1700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9C024266-1F37-0046-BA4A-B5CF46D8215F}"/>
              </a:ext>
            </a:extLst>
          </p:cNvPr>
          <p:cNvSpPr/>
          <p:nvPr/>
        </p:nvSpPr>
        <p:spPr>
          <a:xfrm>
            <a:off x="235131" y="339634"/>
            <a:ext cx="3735978" cy="6165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タイトル 1">
            <a:extLst>
              <a:ext uri="{FF2B5EF4-FFF2-40B4-BE49-F238E27FC236}">
                <a16:creationId xmlns:a16="http://schemas.microsoft.com/office/drawing/2014/main" id="{D13AD40A-7722-7E40-A509-14E66F5605F7}"/>
              </a:ext>
            </a:extLst>
          </p:cNvPr>
          <p:cNvSpPr txBox="1">
            <a:spLocks/>
          </p:cNvSpPr>
          <p:nvPr/>
        </p:nvSpPr>
        <p:spPr>
          <a:xfrm>
            <a:off x="251096" y="983599"/>
            <a:ext cx="4368602" cy="81591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5400">
                <a:latin typeface="MS PGothic" panose="020B0600070205080204" pitchFamily="34" charset="-128"/>
                <a:ea typeface="MS PGothic" panose="020B0600070205080204" pitchFamily="34" charset="-128"/>
              </a:rPr>
              <a:t>一品料理</a:t>
            </a:r>
          </a:p>
        </p:txBody>
      </p: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2FAA107E-E879-E347-B6E4-1735502D0C80}"/>
              </a:ext>
            </a:extLst>
          </p:cNvPr>
          <p:cNvCxnSpPr>
            <a:cxnSpLocks/>
          </p:cNvCxnSpPr>
          <p:nvPr/>
        </p:nvCxnSpPr>
        <p:spPr>
          <a:xfrm>
            <a:off x="182148" y="1798503"/>
            <a:ext cx="3788961" cy="1013"/>
          </a:xfrm>
          <a:prstGeom prst="line">
            <a:avLst/>
          </a:prstGeom>
          <a:ln w="285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52A9A371-2E6B-3A4A-8998-8B4D7630BAE8}"/>
              </a:ext>
            </a:extLst>
          </p:cNvPr>
          <p:cNvSpPr txBox="1"/>
          <p:nvPr/>
        </p:nvSpPr>
        <p:spPr>
          <a:xfrm>
            <a:off x="377826" y="2156094"/>
            <a:ext cx="4137368" cy="4078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kumimoji="1" lang="ja-JP" altLang="en-US" sz="2800"/>
              <a:t>ヤッコ</a:t>
            </a:r>
            <a:endParaRPr kumimoji="1"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もろきゅう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kumimoji="1" lang="ja-JP" altLang="en-US" sz="2800"/>
              <a:t>トマト</a:t>
            </a:r>
            <a:endParaRPr kumimoji="1"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おつまキャベツ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オニオンスライス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名物若鳥バター焼き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名物若鳥バター焼き大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endParaRPr kumimoji="1"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2655398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94E4D846-3AFC-4F86-8C35-24B0542A2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コンテンツ プレースホルダー 4" descr="皿の上の料理&#10;&#10;自動的に生成された説明">
            <a:extLst>
              <a:ext uri="{FF2B5EF4-FFF2-40B4-BE49-F238E27FC236}">
                <a16:creationId xmlns:a16="http://schemas.microsoft.com/office/drawing/2014/main" id="{F6203DD5-34A3-2C46-A58B-7DBDDCEE45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10" r="511" b="5327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21" name="Rectangle 13">
            <a:extLst>
              <a:ext uri="{FF2B5EF4-FFF2-40B4-BE49-F238E27FC236}">
                <a16:creationId xmlns:a16="http://schemas.microsoft.com/office/drawing/2014/main" id="{284781B9-12CB-45C3-907A-9ED93FF72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35000">
                <a:schemeClr val="bg1">
                  <a:alpha val="76000"/>
                </a:schemeClr>
              </a:gs>
              <a:gs pos="19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51AE7C5-B8FA-0B43-A417-EFD8B7D21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0470" y="900032"/>
            <a:ext cx="3438144" cy="1124712"/>
          </a:xfrm>
        </p:spPr>
        <p:txBody>
          <a:bodyPr anchor="b">
            <a:normAutofit/>
          </a:bodyPr>
          <a:lstStyle/>
          <a:p>
            <a:endParaRPr kumimoji="1" lang="ja-JP" altLang="en-US" sz="2800"/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Content Placeholder 8">
            <a:extLst>
              <a:ext uri="{FF2B5EF4-FFF2-40B4-BE49-F238E27FC236}">
                <a16:creationId xmlns:a16="http://schemas.microsoft.com/office/drawing/2014/main" id="{0ED21EF1-2ED9-4135-8FED-70E1C77A9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0470" y="2456798"/>
            <a:ext cx="3438906" cy="3207258"/>
          </a:xfrm>
        </p:spPr>
        <p:txBody>
          <a:bodyPr anchor="t">
            <a:normAutofit/>
          </a:bodyPr>
          <a:lstStyle/>
          <a:p>
            <a:endParaRPr lang="en-US" sz="170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645CF1C0-624B-2245-9971-FEF88688B2EE}"/>
              </a:ext>
            </a:extLst>
          </p:cNvPr>
          <p:cNvSpPr/>
          <p:nvPr/>
        </p:nvSpPr>
        <p:spPr>
          <a:xfrm>
            <a:off x="8221553" y="431065"/>
            <a:ext cx="3735978" cy="6165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タイトル 1">
            <a:extLst>
              <a:ext uri="{FF2B5EF4-FFF2-40B4-BE49-F238E27FC236}">
                <a16:creationId xmlns:a16="http://schemas.microsoft.com/office/drawing/2014/main" id="{C080376F-0EDF-A44D-8E05-D048EF11AD07}"/>
              </a:ext>
            </a:extLst>
          </p:cNvPr>
          <p:cNvSpPr txBox="1">
            <a:spLocks/>
          </p:cNvSpPr>
          <p:nvPr/>
        </p:nvSpPr>
        <p:spPr>
          <a:xfrm>
            <a:off x="7749177" y="722343"/>
            <a:ext cx="4368602" cy="81591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5400">
                <a:latin typeface="MS PGothic" panose="020B0600070205080204" pitchFamily="34" charset="-128"/>
                <a:ea typeface="MS PGothic" panose="020B0600070205080204" pitchFamily="34" charset="-128"/>
              </a:rPr>
              <a:t>揚げ物</a:t>
            </a:r>
          </a:p>
        </p:txBody>
      </p: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EE2FB122-3901-2A4A-A2E5-B225D810973B}"/>
              </a:ext>
            </a:extLst>
          </p:cNvPr>
          <p:cNvCxnSpPr>
            <a:cxnSpLocks/>
          </p:cNvCxnSpPr>
          <p:nvPr/>
        </p:nvCxnSpPr>
        <p:spPr>
          <a:xfrm>
            <a:off x="7680229" y="1537247"/>
            <a:ext cx="3788961" cy="1013"/>
          </a:xfrm>
          <a:prstGeom prst="line">
            <a:avLst/>
          </a:prstGeom>
          <a:ln w="285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A51DD924-0983-7440-B33B-661CC1B20726}"/>
              </a:ext>
            </a:extLst>
          </p:cNvPr>
          <p:cNvSpPr txBox="1"/>
          <p:nvPr/>
        </p:nvSpPr>
        <p:spPr>
          <a:xfrm>
            <a:off x="8345710" y="1970314"/>
            <a:ext cx="3123480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ja-JP" altLang="en-US" sz="2800"/>
              <a:t>串カツ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なんこつ唐揚げ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若鳥唐揚げ</a:t>
            </a:r>
            <a:endParaRPr lang="en-US" altLang="ja-JP" sz="2800" dirty="0"/>
          </a:p>
          <a:p>
            <a:pPr>
              <a:spcBef>
                <a:spcPts val="600"/>
              </a:spcBef>
            </a:pPr>
            <a:r>
              <a:rPr lang="ja-JP" altLang="en-US" sz="2800"/>
              <a:t>揚げだし豆腐</a:t>
            </a:r>
            <a:endParaRPr lang="en-US" altLang="ja-JP" sz="2800" dirty="0"/>
          </a:p>
        </p:txBody>
      </p:sp>
      <p:sp>
        <p:nvSpPr>
          <p:cNvPr id="31" name="タイトル 1">
            <a:extLst>
              <a:ext uri="{FF2B5EF4-FFF2-40B4-BE49-F238E27FC236}">
                <a16:creationId xmlns:a16="http://schemas.microsoft.com/office/drawing/2014/main" id="{B9B24549-6229-6442-B695-FA8CCCBE6353}"/>
              </a:ext>
            </a:extLst>
          </p:cNvPr>
          <p:cNvSpPr txBox="1">
            <a:spLocks/>
          </p:cNvSpPr>
          <p:nvPr/>
        </p:nvSpPr>
        <p:spPr>
          <a:xfrm>
            <a:off x="7749177" y="4616684"/>
            <a:ext cx="4368602" cy="81591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5400">
                <a:latin typeface="MS PGothic" panose="020B0600070205080204" pitchFamily="34" charset="-128"/>
                <a:ea typeface="MS PGothic" panose="020B0600070205080204" pitchFamily="34" charset="-128"/>
              </a:rPr>
              <a:t>冬季のみ</a:t>
            </a: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8BA7ABB1-9D65-C24D-B017-05EF71418250}"/>
              </a:ext>
            </a:extLst>
          </p:cNvPr>
          <p:cNvCxnSpPr>
            <a:cxnSpLocks/>
          </p:cNvCxnSpPr>
          <p:nvPr/>
        </p:nvCxnSpPr>
        <p:spPr>
          <a:xfrm>
            <a:off x="7680229" y="5431588"/>
            <a:ext cx="3788961" cy="1013"/>
          </a:xfrm>
          <a:prstGeom prst="line">
            <a:avLst/>
          </a:prstGeom>
          <a:ln w="285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E7CEC4D7-2220-A849-8B5F-4E0E8BA786A4}"/>
              </a:ext>
            </a:extLst>
          </p:cNvPr>
          <p:cNvSpPr txBox="1"/>
          <p:nvPr/>
        </p:nvSpPr>
        <p:spPr>
          <a:xfrm>
            <a:off x="8345710" y="5722902"/>
            <a:ext cx="3123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ja-JP" altLang="en-US" sz="2800"/>
              <a:t>湯豆腐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1463604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コンテンツ プレースホルダー 4" descr="テーブルの上に置かれた飲み物&#10;&#10;自動的に生成された説明">
            <a:extLst>
              <a:ext uri="{FF2B5EF4-FFF2-40B4-BE49-F238E27FC236}">
                <a16:creationId xmlns:a16="http://schemas.microsoft.com/office/drawing/2014/main" id="{89CCF18D-F305-BE46-A8C8-E045D2093A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7" t="7016" r="13869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F7FBF02-7AE1-A940-A217-32221D00E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900028"/>
            <a:ext cx="3438144" cy="1124712"/>
          </a:xfrm>
        </p:spPr>
        <p:txBody>
          <a:bodyPr anchor="b">
            <a:normAutofit/>
          </a:bodyPr>
          <a:lstStyle/>
          <a:p>
            <a:endParaRPr kumimoji="1" lang="ja-JP" altLang="en-US" sz="28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D4ECBE6-A74E-A04B-8560-81616DA8DEE5}"/>
              </a:ext>
            </a:extLst>
          </p:cNvPr>
          <p:cNvSpPr/>
          <p:nvPr/>
        </p:nvSpPr>
        <p:spPr>
          <a:xfrm>
            <a:off x="224972" y="422485"/>
            <a:ext cx="3735978" cy="6165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EA1C5B-6294-4A9A-BE70-4C741E287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67" y="1047923"/>
            <a:ext cx="2920169" cy="559672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600" b="1" dirty="0" err="1"/>
              <a:t>ビール</a:t>
            </a:r>
            <a:endParaRPr lang="en-US" sz="1600" b="1" dirty="0"/>
          </a:p>
          <a:p>
            <a:pPr marL="457200" lvl="1" indent="0">
              <a:buNone/>
            </a:pPr>
            <a:r>
              <a:rPr lang="en-US" sz="1600" dirty="0" err="1"/>
              <a:t>キリン一番搾り生ビール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キリンラガ</a:t>
            </a:r>
            <a:r>
              <a:rPr lang="en-US" sz="1600" dirty="0"/>
              <a:t>ー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 err="1"/>
              <a:t>カクテル</a:t>
            </a:r>
            <a:endParaRPr lang="en-US" sz="1600" b="1" dirty="0"/>
          </a:p>
          <a:p>
            <a:pPr marL="457200" lvl="1" indent="0">
              <a:buNone/>
            </a:pPr>
            <a:r>
              <a:rPr lang="en-US" sz="1600" dirty="0" err="1"/>
              <a:t>カシスソーダ</a:t>
            </a:r>
            <a:r>
              <a:rPr lang="en-US" sz="1600" dirty="0"/>
              <a:t>ー</a:t>
            </a:r>
          </a:p>
          <a:p>
            <a:pPr marL="457200" lvl="1" indent="0">
              <a:buNone/>
            </a:pPr>
            <a:r>
              <a:rPr lang="en-US" sz="1600" dirty="0" err="1"/>
              <a:t>カシスオレンジ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カシスウーロン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モヒート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 err="1"/>
              <a:t>ウイスキ</a:t>
            </a:r>
            <a:r>
              <a:rPr lang="en-US" sz="1600" b="1" dirty="0"/>
              <a:t>ー</a:t>
            </a:r>
          </a:p>
          <a:p>
            <a:pPr marL="457200" lvl="1" indent="0">
              <a:buNone/>
            </a:pPr>
            <a:r>
              <a:rPr lang="en-US" sz="1600" dirty="0" err="1"/>
              <a:t>星乃家ハイボール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角ハイボール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ジンジャーハイボール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コークハイボール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角ウイスキ</a:t>
            </a:r>
            <a:r>
              <a:rPr lang="en-US" sz="1600" dirty="0"/>
              <a:t>ー</a:t>
            </a:r>
          </a:p>
          <a:p>
            <a:endParaRPr lang="en-US" sz="1600" dirty="0"/>
          </a:p>
        </p:txBody>
      </p:sp>
      <p:sp>
        <p:nvSpPr>
          <p:cNvPr id="13" name="タイトル 1">
            <a:extLst>
              <a:ext uri="{FF2B5EF4-FFF2-40B4-BE49-F238E27FC236}">
                <a16:creationId xmlns:a16="http://schemas.microsoft.com/office/drawing/2014/main" id="{C1D384A2-523F-C549-9211-D009983DF35E}"/>
              </a:ext>
            </a:extLst>
          </p:cNvPr>
          <p:cNvSpPr txBox="1">
            <a:spLocks/>
          </p:cNvSpPr>
          <p:nvPr/>
        </p:nvSpPr>
        <p:spPr>
          <a:xfrm>
            <a:off x="198846" y="-61432"/>
            <a:ext cx="4368602" cy="81591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800">
                <a:latin typeface="MS PGothic" panose="020B0600070205080204" pitchFamily="34" charset="-128"/>
                <a:ea typeface="MS PGothic" panose="020B0600070205080204" pitchFamily="34" charset="-128"/>
              </a:rPr>
              <a:t>お飲み物</a:t>
            </a:r>
          </a:p>
        </p:txBody>
      </p: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AFB663C8-5154-B74E-93C0-F1DEFB8F2081}"/>
              </a:ext>
            </a:extLst>
          </p:cNvPr>
          <p:cNvCxnSpPr>
            <a:cxnSpLocks/>
          </p:cNvCxnSpPr>
          <p:nvPr/>
        </p:nvCxnSpPr>
        <p:spPr>
          <a:xfrm>
            <a:off x="129898" y="753472"/>
            <a:ext cx="3788961" cy="1013"/>
          </a:xfrm>
          <a:prstGeom prst="line">
            <a:avLst/>
          </a:prstGeom>
          <a:ln w="285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842EF42D-73FA-E743-ACE5-0A09BE0F412E}"/>
              </a:ext>
            </a:extLst>
          </p:cNvPr>
          <p:cNvSpPr txBox="1">
            <a:spLocks/>
          </p:cNvSpPr>
          <p:nvPr/>
        </p:nvSpPr>
        <p:spPr>
          <a:xfrm>
            <a:off x="3031190" y="1047923"/>
            <a:ext cx="2617583" cy="53725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 err="1"/>
              <a:t>チューハイ</a:t>
            </a:r>
            <a:endParaRPr lang="en-US" sz="1600" b="1" dirty="0"/>
          </a:p>
          <a:p>
            <a:pPr marL="457200" lvl="1" indent="0">
              <a:buNone/>
            </a:pPr>
            <a:r>
              <a:rPr lang="en-US" sz="1600" dirty="0" err="1"/>
              <a:t>レモン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氷結無糖レモン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ライム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グループフルーツ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ライチ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巨峰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梅</a:t>
            </a:r>
            <a:endParaRPr lang="en-US" sz="1600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altLang="ja-JP" sz="1600" b="1" dirty="0" err="1"/>
              <a:t>焼酎</a:t>
            </a:r>
            <a:endParaRPr lang="en-US" altLang="ja-JP" sz="1600" b="1" dirty="0"/>
          </a:p>
          <a:p>
            <a:pPr marL="457200" lvl="1" indent="0">
              <a:buNone/>
            </a:pPr>
            <a:r>
              <a:rPr lang="en-US" altLang="ja-JP" sz="1600" dirty="0" err="1"/>
              <a:t>芋焼酎</a:t>
            </a:r>
            <a:endParaRPr lang="en-US" altLang="ja-JP" sz="1600" dirty="0"/>
          </a:p>
          <a:p>
            <a:pPr marL="457200" lvl="1" indent="0">
              <a:buNone/>
            </a:pPr>
            <a:r>
              <a:rPr lang="en-US" altLang="ja-JP" sz="1600" dirty="0" err="1"/>
              <a:t>麦焼酎</a:t>
            </a: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err="1"/>
              <a:t>その他</a:t>
            </a:r>
            <a:endParaRPr lang="en-US" sz="1600" b="1" dirty="0"/>
          </a:p>
          <a:p>
            <a:pPr marL="457200" lvl="1" indent="0">
              <a:buNone/>
            </a:pPr>
            <a:r>
              <a:rPr lang="en-US" sz="1600" dirty="0" err="1"/>
              <a:t>玉露割り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まっこい梅酒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日本酒</a:t>
            </a:r>
            <a:r>
              <a:rPr lang="en-US" sz="1600" dirty="0"/>
              <a:t> </a:t>
            </a:r>
            <a:r>
              <a:rPr lang="en-US" sz="1600" dirty="0" err="1"/>
              <a:t>極聖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生酒</a:t>
            </a:r>
            <a:endParaRPr lang="en-US" sz="1600" dirty="0"/>
          </a:p>
        </p:txBody>
      </p:sp>
      <p:sp>
        <p:nvSpPr>
          <p:cNvPr id="19" name="Content Placeholder 8">
            <a:extLst>
              <a:ext uri="{FF2B5EF4-FFF2-40B4-BE49-F238E27FC236}">
                <a16:creationId xmlns:a16="http://schemas.microsoft.com/office/drawing/2014/main" id="{A03E4931-6DAC-0D4B-A959-CD2947A81233}"/>
              </a:ext>
            </a:extLst>
          </p:cNvPr>
          <p:cNvSpPr txBox="1">
            <a:spLocks/>
          </p:cNvSpPr>
          <p:nvPr/>
        </p:nvSpPr>
        <p:spPr>
          <a:xfrm>
            <a:off x="5336135" y="1047923"/>
            <a:ext cx="3438906" cy="55967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 err="1"/>
              <a:t>ノンアルコール</a:t>
            </a:r>
            <a:endParaRPr lang="en-US" sz="1600" b="1" dirty="0"/>
          </a:p>
          <a:p>
            <a:pPr marL="457200" lvl="1" indent="0">
              <a:buNone/>
            </a:pPr>
            <a:r>
              <a:rPr lang="en-US" altLang="ja-JP" sz="1600" dirty="0" err="1"/>
              <a:t>キリン零ICHI</a:t>
            </a: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err="1"/>
              <a:t>ソフトドリンク</a:t>
            </a:r>
            <a:endParaRPr lang="en-US" sz="1600" b="1" dirty="0"/>
          </a:p>
          <a:p>
            <a:pPr marL="457200" lvl="1" indent="0">
              <a:buNone/>
            </a:pPr>
            <a:r>
              <a:rPr lang="en-US" sz="1600" dirty="0" err="1"/>
              <a:t>ウーロン茶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オレンジジュース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ジンジャーエール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コカコーラ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玉露茶</a:t>
            </a:r>
            <a:endParaRPr lang="en-US" sz="1600" dirty="0"/>
          </a:p>
          <a:p>
            <a:pPr marL="457200" lvl="1" indent="0">
              <a:buNone/>
            </a:pPr>
            <a:r>
              <a:rPr lang="en-US" sz="1600" dirty="0" err="1"/>
              <a:t>炭酸水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66378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EBD413-F5C0-674E-9582-E8410BFD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appendix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9C022C5-9B98-CE4B-806F-FA8DDC4CC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8277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10462</TotalTime>
  <Words>252</Words>
  <Application>Microsoft Macintosh PowerPoint</Application>
  <PresentationFormat>ワイド画面</PresentationFormat>
  <Paragraphs>104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6" baseType="lpstr">
      <vt:lpstr>MS PGothic</vt:lpstr>
      <vt:lpstr>游ゴシック</vt:lpstr>
      <vt:lpstr>游ゴシック Light</vt:lpstr>
      <vt:lpstr>Arial</vt:lpstr>
      <vt:lpstr>Calibri</vt:lpstr>
      <vt:lpstr>Office テーマ</vt:lpstr>
      <vt:lpstr>星乃屋 表町店</vt:lpstr>
      <vt:lpstr>串焼き</vt:lpstr>
      <vt:lpstr>PowerPoint プレゼンテーション</vt:lpstr>
      <vt:lpstr>串焼き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appendix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星乃屋 表町店</dc:title>
  <dc:creator>伊永 健人</dc:creator>
  <cp:lastModifiedBy>伊永 健人</cp:lastModifiedBy>
  <cp:revision>13</cp:revision>
  <cp:lastPrinted>2021-07-22T06:16:03Z</cp:lastPrinted>
  <dcterms:created xsi:type="dcterms:W3CDTF">2021-07-18T07:26:18Z</dcterms:created>
  <dcterms:modified xsi:type="dcterms:W3CDTF">2021-07-25T13:48:28Z</dcterms:modified>
</cp:coreProperties>
</file>

<file path=docProps/thumbnail.jpeg>
</file>